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1" r:id="rId5"/>
    <p:sldId id="264" r:id="rId6"/>
    <p:sldId id="265" r:id="rId7"/>
    <p:sldId id="266" r:id="rId8"/>
    <p:sldId id="267" r:id="rId9"/>
    <p:sldId id="268" r:id="rId10"/>
    <p:sldId id="269" r:id="rId11"/>
    <p:sldId id="270"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4/20/2024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4/20/2024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4/20/2024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4/20/2024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4/20/2024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4/20/2024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4/20/2024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eeksforgeeks.org/what-is-sdlc-model-and-its-phases/" TargetMode="External"/><Relationship Id="rId2" Type="http://schemas.openxmlformats.org/officeDocument/2006/relationships/hyperlink" Target="https://resources.scrumalliance.org/Article/scrum-tea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Agile/scrum</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Module 7 Project</a:t>
            </a:r>
          </a:p>
          <a:p>
            <a:pPr algn="ctr"/>
            <a:r>
              <a:rPr lang="en-US" dirty="0"/>
              <a:t>Cheyenne Nave</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DECE-5317-3092-39D6-B81BEB164AAD}"/>
              </a:ext>
            </a:extLst>
          </p:cNvPr>
          <p:cNvSpPr>
            <a:spLocks noGrp="1"/>
          </p:cNvSpPr>
          <p:nvPr>
            <p:ph type="title"/>
          </p:nvPr>
        </p:nvSpPr>
        <p:spPr/>
        <p:txBody>
          <a:bodyPr/>
          <a:lstStyle/>
          <a:p>
            <a:pPr algn="ctr"/>
            <a:r>
              <a:rPr lang="en-US" dirty="0"/>
              <a:t>Roles</a:t>
            </a:r>
          </a:p>
        </p:txBody>
      </p:sp>
      <p:sp>
        <p:nvSpPr>
          <p:cNvPr id="3" name="Content Placeholder 2">
            <a:extLst>
              <a:ext uri="{FF2B5EF4-FFF2-40B4-BE49-F238E27FC236}">
                <a16:creationId xmlns:a16="http://schemas.microsoft.com/office/drawing/2014/main" id="{B1ABBA96-1F25-7504-D1C6-812D4E96FFB1}"/>
              </a:ext>
            </a:extLst>
          </p:cNvPr>
          <p:cNvSpPr>
            <a:spLocks noGrp="1"/>
          </p:cNvSpPr>
          <p:nvPr>
            <p:ph idx="1"/>
          </p:nvPr>
        </p:nvSpPr>
        <p:spPr/>
        <p:txBody>
          <a:bodyPr/>
          <a:lstStyle/>
          <a:p>
            <a:pPr marL="342900" indent="-342900">
              <a:buFont typeface="Arial" panose="020B0604020202020204" pitchFamily="34" charset="0"/>
              <a:buChar char="•"/>
            </a:pPr>
            <a:r>
              <a:rPr lang="en-US" b="1" dirty="0"/>
              <a:t>Product Owner</a:t>
            </a:r>
          </a:p>
          <a:p>
            <a:pPr marL="800100" lvl="1" indent="-342900">
              <a:buFont typeface="Arial" panose="020B0604020202020204" pitchFamily="34" charset="0"/>
              <a:buChar char="•"/>
            </a:pPr>
            <a:r>
              <a:rPr lang="en-US" dirty="0"/>
              <a:t>Establishes</a:t>
            </a:r>
            <a:r>
              <a:rPr lang="en-US" b="1" dirty="0"/>
              <a:t> </a:t>
            </a:r>
            <a:r>
              <a:rPr lang="en-US" dirty="0"/>
              <a:t>the relationship with the Client and makes clear what the product should do. Does not necessarily manage the Team but ensures maximum value of the product for the users. This includes grooming a product back log, updating the clients, help set goals, get feedback from team and clients, and uses tactical thinking to deliver a product in a timely manner. Should be in attendance to Scrum Events, however because they are the liaison to the client, daily scrums may be missed.</a:t>
            </a:r>
          </a:p>
          <a:p>
            <a:pPr marL="800100" lvl="1" indent="-342900">
              <a:buFont typeface="Arial" panose="020B0604020202020204" pitchFamily="34" charset="0"/>
              <a:buChar char="•"/>
            </a:pPr>
            <a:endParaRPr lang="en-US" b="1" dirty="0"/>
          </a:p>
          <a:p>
            <a:pPr marL="0" indent="0">
              <a:buNone/>
            </a:pPr>
            <a:endParaRPr lang="en-US" b="1" dirty="0"/>
          </a:p>
          <a:p>
            <a:endParaRPr lang="en-US" dirty="0"/>
          </a:p>
        </p:txBody>
      </p:sp>
    </p:spTree>
    <p:extLst>
      <p:ext uri="{BB962C8B-B14F-4D97-AF65-F5344CB8AC3E}">
        <p14:creationId xmlns:p14="http://schemas.microsoft.com/office/powerpoint/2010/main" val="342030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CACA4-AEC3-7ED0-6A25-6546AC195856}"/>
              </a:ext>
            </a:extLst>
          </p:cNvPr>
          <p:cNvSpPr>
            <a:spLocks noGrp="1"/>
          </p:cNvSpPr>
          <p:nvPr>
            <p:ph type="title"/>
          </p:nvPr>
        </p:nvSpPr>
        <p:spPr/>
        <p:txBody>
          <a:bodyPr/>
          <a:lstStyle/>
          <a:p>
            <a:pPr algn="ctr"/>
            <a:r>
              <a:rPr lang="en-US" dirty="0"/>
              <a:t>Roles</a:t>
            </a:r>
          </a:p>
        </p:txBody>
      </p:sp>
      <p:sp>
        <p:nvSpPr>
          <p:cNvPr id="3" name="Content Placeholder 2">
            <a:extLst>
              <a:ext uri="{FF2B5EF4-FFF2-40B4-BE49-F238E27FC236}">
                <a16:creationId xmlns:a16="http://schemas.microsoft.com/office/drawing/2014/main" id="{E8388D4A-BF18-8FA2-6BC0-4EE6C04C05D0}"/>
              </a:ext>
            </a:extLst>
          </p:cNvPr>
          <p:cNvSpPr>
            <a:spLocks noGrp="1"/>
          </p:cNvSpPr>
          <p:nvPr>
            <p:ph idx="1"/>
          </p:nvPr>
        </p:nvSpPr>
        <p:spPr/>
        <p:txBody>
          <a:bodyPr/>
          <a:lstStyle/>
          <a:p>
            <a:r>
              <a:rPr lang="en-US" dirty="0"/>
              <a:t>Scrum Master</a:t>
            </a:r>
          </a:p>
          <a:p>
            <a:pPr lvl="1"/>
            <a:r>
              <a:rPr lang="en-US" dirty="0"/>
              <a:t>Helps the team to stick to Scrum principles and provide stellar work while preventing them from being distracted. Essentially, they coach the team. Scrum Masters ensure transparency and great communication to make sure all team members understand what has been done and what needs to be done. They are not an authority figure for the team, as they are a team member, however they keep the team guided along various Scrum Events to make sure the product is at maximum value and on time.</a:t>
            </a:r>
          </a:p>
        </p:txBody>
      </p:sp>
    </p:spTree>
    <p:extLst>
      <p:ext uri="{BB962C8B-B14F-4D97-AF65-F5344CB8AC3E}">
        <p14:creationId xmlns:p14="http://schemas.microsoft.com/office/powerpoint/2010/main" val="3137495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81D9-2FFE-BC7F-6CCD-34F6BA54FC03}"/>
              </a:ext>
            </a:extLst>
          </p:cNvPr>
          <p:cNvSpPr>
            <a:spLocks noGrp="1"/>
          </p:cNvSpPr>
          <p:nvPr>
            <p:ph type="title"/>
          </p:nvPr>
        </p:nvSpPr>
        <p:spPr/>
        <p:txBody>
          <a:bodyPr/>
          <a:lstStyle/>
          <a:p>
            <a:pPr algn="ctr"/>
            <a:r>
              <a:rPr lang="en-US" dirty="0"/>
              <a:t>Roles</a:t>
            </a:r>
          </a:p>
        </p:txBody>
      </p:sp>
      <p:sp>
        <p:nvSpPr>
          <p:cNvPr id="3" name="Content Placeholder 2">
            <a:extLst>
              <a:ext uri="{FF2B5EF4-FFF2-40B4-BE49-F238E27FC236}">
                <a16:creationId xmlns:a16="http://schemas.microsoft.com/office/drawing/2014/main" id="{6C7E8B9A-A270-1224-4443-BB62B59D45CC}"/>
              </a:ext>
            </a:extLst>
          </p:cNvPr>
          <p:cNvSpPr>
            <a:spLocks noGrp="1"/>
          </p:cNvSpPr>
          <p:nvPr>
            <p:ph idx="1"/>
          </p:nvPr>
        </p:nvSpPr>
        <p:spPr/>
        <p:txBody>
          <a:bodyPr/>
          <a:lstStyle/>
          <a:p>
            <a:r>
              <a:rPr lang="en-US" dirty="0"/>
              <a:t>Developers</a:t>
            </a:r>
          </a:p>
          <a:p>
            <a:pPr lvl="1"/>
            <a:r>
              <a:rPr lang="en-US" dirty="0"/>
              <a:t>Developers create and build the physical product the client has ordered. They work together to complete different User Stories in the Product Backlog to ensure that the product is completed on time. They all attend a Daily Scrum to make sure everyone is sharing the same understanding, and no miscommunication or confusion is occurring. They must be self-organized, self-motivated, cross-functional and can work as team members.</a:t>
            </a:r>
          </a:p>
        </p:txBody>
      </p:sp>
    </p:spTree>
    <p:extLst>
      <p:ext uri="{BB962C8B-B14F-4D97-AF65-F5344CB8AC3E}">
        <p14:creationId xmlns:p14="http://schemas.microsoft.com/office/powerpoint/2010/main" val="7724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15D8-8BB5-89D5-4213-2C24181C6DF0}"/>
              </a:ext>
            </a:extLst>
          </p:cNvPr>
          <p:cNvSpPr>
            <a:spLocks noGrp="1"/>
          </p:cNvSpPr>
          <p:nvPr>
            <p:ph type="title"/>
          </p:nvPr>
        </p:nvSpPr>
        <p:spPr/>
        <p:txBody>
          <a:bodyPr/>
          <a:lstStyle/>
          <a:p>
            <a:pPr algn="ctr"/>
            <a:r>
              <a:rPr lang="en-US" dirty="0"/>
              <a:t>Roles</a:t>
            </a:r>
          </a:p>
        </p:txBody>
      </p:sp>
      <p:sp>
        <p:nvSpPr>
          <p:cNvPr id="3" name="Content Placeholder 2">
            <a:extLst>
              <a:ext uri="{FF2B5EF4-FFF2-40B4-BE49-F238E27FC236}">
                <a16:creationId xmlns:a16="http://schemas.microsoft.com/office/drawing/2014/main" id="{E7FF5DC4-F6C5-1579-6392-A5F2F36C9860}"/>
              </a:ext>
            </a:extLst>
          </p:cNvPr>
          <p:cNvSpPr>
            <a:spLocks noGrp="1"/>
          </p:cNvSpPr>
          <p:nvPr>
            <p:ph idx="1"/>
          </p:nvPr>
        </p:nvSpPr>
        <p:spPr/>
        <p:txBody>
          <a:bodyPr/>
          <a:lstStyle/>
          <a:p>
            <a:r>
              <a:rPr lang="en-US" dirty="0"/>
              <a:t>Testers</a:t>
            </a:r>
          </a:p>
          <a:p>
            <a:pPr lvl="1"/>
            <a:r>
              <a:rPr lang="en-US" dirty="0"/>
              <a:t>Testers are a part of the development team and they create tests for the product that the developers have created. They’ll parse through each user story that’s completed and create a test-list (based on each individual user story) of expectations. If the product passes all tests, then it is deployed. If it does not pass, then the product goes back to developers to get fixed and the testers try again. This cycles through until the product is successful.</a:t>
            </a:r>
          </a:p>
        </p:txBody>
      </p:sp>
    </p:spTree>
    <p:extLst>
      <p:ext uri="{BB962C8B-B14F-4D97-AF65-F5344CB8AC3E}">
        <p14:creationId xmlns:p14="http://schemas.microsoft.com/office/powerpoint/2010/main" val="345589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0440-9211-D9EF-0A41-E1A31B2FCC59}"/>
              </a:ext>
            </a:extLst>
          </p:cNvPr>
          <p:cNvSpPr>
            <a:spLocks noGrp="1"/>
          </p:cNvSpPr>
          <p:nvPr>
            <p:ph type="title"/>
          </p:nvPr>
        </p:nvSpPr>
        <p:spPr>
          <a:xfrm>
            <a:off x="1141413" y="0"/>
            <a:ext cx="9905998" cy="1478570"/>
          </a:xfrm>
        </p:spPr>
        <p:txBody>
          <a:bodyPr/>
          <a:lstStyle/>
          <a:p>
            <a:pPr algn="ctr"/>
            <a:r>
              <a:rPr lang="en-US" dirty="0"/>
              <a:t>SDLC</a:t>
            </a:r>
          </a:p>
        </p:txBody>
      </p:sp>
      <p:sp>
        <p:nvSpPr>
          <p:cNvPr id="3" name="Content Placeholder 2">
            <a:extLst>
              <a:ext uri="{FF2B5EF4-FFF2-40B4-BE49-F238E27FC236}">
                <a16:creationId xmlns:a16="http://schemas.microsoft.com/office/drawing/2014/main" id="{A60116AF-E669-EBBA-07E7-27FA8CDD268D}"/>
              </a:ext>
            </a:extLst>
          </p:cNvPr>
          <p:cNvSpPr>
            <a:spLocks noGrp="1"/>
          </p:cNvSpPr>
          <p:nvPr>
            <p:ph idx="1"/>
          </p:nvPr>
        </p:nvSpPr>
        <p:spPr>
          <a:xfrm>
            <a:off x="1141412" y="1055077"/>
            <a:ext cx="9905999" cy="5500468"/>
          </a:xfrm>
        </p:spPr>
        <p:txBody>
          <a:bodyPr>
            <a:normAutofit fontScale="92500" lnSpcReduction="10000"/>
          </a:bodyPr>
          <a:lstStyle/>
          <a:p>
            <a:r>
              <a:rPr lang="en-US" dirty="0"/>
              <a:t>SDLC is made up of stages to ensure that software is developed correctly and efficiently. It is cyclical and contains the following steps:</a:t>
            </a:r>
          </a:p>
          <a:p>
            <a:pPr lvl="1"/>
            <a:r>
              <a:rPr lang="en-US" dirty="0"/>
              <a:t>Requirements/Information Gathering: In the phase, all information and requirements a client needs will be gathered to present to the Scrum Team. This includes interviewing stakeholders in a business, end-users, and clients.</a:t>
            </a:r>
          </a:p>
          <a:p>
            <a:pPr lvl="1"/>
            <a:r>
              <a:rPr lang="en-US" dirty="0"/>
              <a:t>Design: In this stage, the software is designed. Typically, UML diagrams are used to describe how the software will behave, perform, and be accessed. This provides a blue-print for the architecture of the software as well as all components that are needed.</a:t>
            </a:r>
          </a:p>
          <a:p>
            <a:pPr lvl="1"/>
            <a:r>
              <a:rPr lang="en-US" dirty="0"/>
              <a:t>Implementation: This is where the development team comes in and builds the actual software. All coding happens here and is typically the longest stage of SDLC.</a:t>
            </a:r>
          </a:p>
          <a:p>
            <a:pPr lvl="1"/>
            <a:r>
              <a:rPr lang="en-US" dirty="0"/>
              <a:t>Testing: Testing is required to make sure the software works as expected without errors and minimal bugs (preferably no bugs).</a:t>
            </a:r>
          </a:p>
          <a:p>
            <a:pPr lvl="1"/>
            <a:r>
              <a:rPr lang="en-US" dirty="0"/>
              <a:t>Deployment: If all tests are passed, then the software is deployed to the client for use.</a:t>
            </a:r>
          </a:p>
          <a:p>
            <a:pPr lvl="1"/>
            <a:r>
              <a:rPr lang="en-US" dirty="0"/>
              <a:t>Maintenance: bugs may arise, and they need to be fixed so after the client obtains their product, updates may roll out, bugs can be eliminated, and support is provided.</a:t>
            </a:r>
          </a:p>
        </p:txBody>
      </p:sp>
    </p:spTree>
    <p:extLst>
      <p:ext uri="{BB962C8B-B14F-4D97-AF65-F5344CB8AC3E}">
        <p14:creationId xmlns:p14="http://schemas.microsoft.com/office/powerpoint/2010/main" val="167416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A9027-59F9-D7F9-D8AA-E8FF010B652A}"/>
              </a:ext>
            </a:extLst>
          </p:cNvPr>
          <p:cNvSpPr>
            <a:spLocks noGrp="1"/>
          </p:cNvSpPr>
          <p:nvPr>
            <p:ph type="title"/>
          </p:nvPr>
        </p:nvSpPr>
        <p:spPr/>
        <p:txBody>
          <a:bodyPr/>
          <a:lstStyle/>
          <a:p>
            <a:pPr algn="ctr"/>
            <a:r>
              <a:rPr lang="en-US" dirty="0"/>
              <a:t>Agile vs waterfall</a:t>
            </a:r>
          </a:p>
        </p:txBody>
      </p:sp>
      <p:sp>
        <p:nvSpPr>
          <p:cNvPr id="3" name="Content Placeholder 2">
            <a:extLst>
              <a:ext uri="{FF2B5EF4-FFF2-40B4-BE49-F238E27FC236}">
                <a16:creationId xmlns:a16="http://schemas.microsoft.com/office/drawing/2014/main" id="{61FDE46C-AABC-614F-E85E-653C2435A07E}"/>
              </a:ext>
            </a:extLst>
          </p:cNvPr>
          <p:cNvSpPr>
            <a:spLocks noGrp="1"/>
          </p:cNvSpPr>
          <p:nvPr>
            <p:ph idx="1"/>
          </p:nvPr>
        </p:nvSpPr>
        <p:spPr>
          <a:xfrm>
            <a:off x="1141412" y="1997612"/>
            <a:ext cx="9905999" cy="4241869"/>
          </a:xfrm>
        </p:spPr>
        <p:txBody>
          <a:bodyPr>
            <a:normAutofit fontScale="92500" lnSpcReduction="10000"/>
          </a:bodyPr>
          <a:lstStyle/>
          <a:p>
            <a:r>
              <a:rPr lang="en-US" dirty="0"/>
              <a:t>When working with SNHU Travel, Agile methodology allowed us to quickly develop a product that was useful to the client. In the middle of development, the client made a change to their needs (refocusing their platform to wellness and detox vacations). We were able to quickly absorb the change, update the User Stories without impacting the work already completed, and finished the product development within the Sprint. If we would have been practicing Waterfall during this project and experienced the same change, development would have been delayed. Waterfall is linear and predictable. It is not forgiving when it comes to surprises. Each stage of Waterfall relies on the previous stages’ work and with developers focused on the next stage, surprises and changes are not taken well which ends up delaying deployment.</a:t>
            </a:r>
          </a:p>
        </p:txBody>
      </p:sp>
    </p:spTree>
    <p:extLst>
      <p:ext uri="{BB962C8B-B14F-4D97-AF65-F5344CB8AC3E}">
        <p14:creationId xmlns:p14="http://schemas.microsoft.com/office/powerpoint/2010/main" val="1216336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680E-0F0C-048A-F33F-2247B67C1653}"/>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644B5EB-E731-84EA-6E8B-63D8E86AA9BE}"/>
              </a:ext>
            </a:extLst>
          </p:cNvPr>
          <p:cNvSpPr>
            <a:spLocks noGrp="1"/>
          </p:cNvSpPr>
          <p:nvPr>
            <p:ph idx="1"/>
          </p:nvPr>
        </p:nvSpPr>
        <p:spPr/>
        <p:txBody>
          <a:bodyPr/>
          <a:lstStyle/>
          <a:p>
            <a:r>
              <a:rPr lang="en-US" dirty="0"/>
              <a:t>When choosing between Waterfall and Agile, I would consider the time and budget needed from the client. If the client is very rigid about when they need the product by, I would work in Agile. It’s lenient to change and provides a quicker turn around. Waterfall on the other hand cannot take changes as easily. If the client was very budget-oriented, I would choose Waterfall because after planning, the cost is easily estimated whereas in Agile, it’s harder to estimate due to predictability.</a:t>
            </a:r>
          </a:p>
        </p:txBody>
      </p:sp>
    </p:spTree>
    <p:extLst>
      <p:ext uri="{BB962C8B-B14F-4D97-AF65-F5344CB8AC3E}">
        <p14:creationId xmlns:p14="http://schemas.microsoft.com/office/powerpoint/2010/main" val="227098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4CCA-0B67-DB00-7CEA-DAFEB71C3C0F}"/>
              </a:ext>
            </a:extLst>
          </p:cNvPr>
          <p:cNvSpPr>
            <a:spLocks noGrp="1"/>
          </p:cNvSpPr>
          <p:nvPr>
            <p:ph type="title"/>
          </p:nvPr>
        </p:nvSpPr>
        <p:spPr/>
        <p:txBody>
          <a:bodyPr/>
          <a:lstStyle/>
          <a:p>
            <a:pPr algn="ctr"/>
            <a:r>
              <a:rPr lang="en-US" dirty="0"/>
              <a:t>Cites</a:t>
            </a:r>
          </a:p>
        </p:txBody>
      </p:sp>
      <p:sp>
        <p:nvSpPr>
          <p:cNvPr id="3" name="Content Placeholder 2">
            <a:extLst>
              <a:ext uri="{FF2B5EF4-FFF2-40B4-BE49-F238E27FC236}">
                <a16:creationId xmlns:a16="http://schemas.microsoft.com/office/drawing/2014/main" id="{75C6B5A1-12C9-B180-2A16-0F765261AD40}"/>
              </a:ext>
            </a:extLst>
          </p:cNvPr>
          <p:cNvSpPr>
            <a:spLocks noGrp="1"/>
          </p:cNvSpPr>
          <p:nvPr>
            <p:ph idx="1"/>
          </p:nvPr>
        </p:nvSpPr>
        <p:spPr>
          <a:xfrm>
            <a:off x="548640" y="2249487"/>
            <a:ext cx="11352628" cy="3541714"/>
          </a:xfrm>
        </p:spPr>
        <p:txBody>
          <a:bodyPr/>
          <a:lstStyle/>
          <a:p>
            <a:r>
              <a:rPr lang="en-US" i="1" dirty="0"/>
              <a:t>The Scrum Team | Scrum Alliance. (n.d.). </a:t>
            </a:r>
            <a:r>
              <a:rPr lang="en-US" dirty="0">
                <a:hlinkClick r:id="rId2"/>
              </a:rPr>
              <a:t>https://resources.scrumalliance.org/Article/scrum-team</a:t>
            </a:r>
            <a:endParaRPr lang="en-US" dirty="0"/>
          </a:p>
          <a:p>
            <a:r>
              <a:rPr lang="en-US" i="1" dirty="0" err="1"/>
              <a:t>GeeksforGeeks</a:t>
            </a:r>
            <a:r>
              <a:rPr lang="en-US" i="1" dirty="0"/>
              <a:t>. (2023c, December 5). What is SDLC(Software Development Life Cycle) and its phases. </a:t>
            </a:r>
            <a:r>
              <a:rPr lang="en-US" dirty="0" err="1"/>
              <a:t>GeeksforGeeks</a:t>
            </a:r>
            <a:r>
              <a:rPr lang="en-US" dirty="0"/>
              <a:t>. </a:t>
            </a:r>
            <a:r>
              <a:rPr lang="en-US" dirty="0">
                <a:hlinkClick r:id="rId3"/>
              </a:rPr>
              <a:t>https://www.geeksforgeeks.org/what-is-sdlc-model-and-its-phases/</a:t>
            </a:r>
            <a:endParaRPr lang="en-US" dirty="0"/>
          </a:p>
          <a:p>
            <a:r>
              <a:rPr lang="en-US" dirty="0"/>
              <a:t> </a:t>
            </a:r>
            <a:r>
              <a:rPr lang="en-US" dirty="0" err="1"/>
              <a:t>Radigan</a:t>
            </a:r>
            <a:r>
              <a:rPr lang="en-US" dirty="0"/>
              <a:t>, B. D. (n.d.). </a:t>
            </a:r>
            <a:r>
              <a:rPr lang="en-US" i="1" dirty="0"/>
              <a:t>Agile vs. waterfall project management | Atlassian</a:t>
            </a:r>
            <a:r>
              <a:rPr lang="en-US" dirty="0"/>
              <a:t>. Atlassian. https://www.atlassian.com/agile/project-management/project-management-intro</a:t>
            </a:r>
          </a:p>
          <a:p>
            <a:endParaRPr lang="en-US" dirty="0"/>
          </a:p>
          <a:p>
            <a:endParaRPr lang="en-US" dirty="0"/>
          </a:p>
        </p:txBody>
      </p:sp>
    </p:spTree>
    <p:extLst>
      <p:ext uri="{BB962C8B-B14F-4D97-AF65-F5344CB8AC3E}">
        <p14:creationId xmlns:p14="http://schemas.microsoft.com/office/powerpoint/2010/main" val="245226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280</TotalTime>
  <Words>919</Words>
  <Application>Microsoft Office PowerPoint</Application>
  <PresentationFormat>Widescreen</PresentationFormat>
  <Paragraphs>32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Tw Cen MT</vt:lpstr>
      <vt:lpstr>Circuit</vt:lpstr>
      <vt:lpstr>Agile/scrum</vt:lpstr>
      <vt:lpstr>Roles</vt:lpstr>
      <vt:lpstr>Roles</vt:lpstr>
      <vt:lpstr>Roles</vt:lpstr>
      <vt:lpstr>Roles</vt:lpstr>
      <vt:lpstr>SDLC</vt:lpstr>
      <vt:lpstr>Agile vs waterfall</vt:lpstr>
      <vt:lpstr>Final thoughts</vt:lpstr>
      <vt:lpstr>Cites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Agile/scrum</dc:title>
  <dc:creator>Nave, Cheyenne</dc:creator>
  <cp:lastModifiedBy>Nave, Cheyenne</cp:lastModifiedBy>
  <cp:revision>1</cp:revision>
  <dcterms:created xsi:type="dcterms:W3CDTF">2024-04-20T21:11:23Z</dcterms:created>
  <dcterms:modified xsi:type="dcterms:W3CDTF">2024-04-21T01:51:34Z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